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7" r:id="rId1"/>
  </p:sldMasterIdLst>
  <p:notesMasterIdLst>
    <p:notesMasterId r:id="rId23"/>
  </p:notesMasterIdLst>
  <p:sldIdLst>
    <p:sldId id="273" r:id="rId2"/>
    <p:sldId id="289" r:id="rId3"/>
    <p:sldId id="290" r:id="rId4"/>
    <p:sldId id="274" r:id="rId5"/>
    <p:sldId id="292" r:id="rId6"/>
    <p:sldId id="308" r:id="rId7"/>
    <p:sldId id="297" r:id="rId8"/>
    <p:sldId id="291" r:id="rId9"/>
    <p:sldId id="296" r:id="rId10"/>
    <p:sldId id="309" r:id="rId11"/>
    <p:sldId id="294" r:id="rId12"/>
    <p:sldId id="293" r:id="rId13"/>
    <p:sldId id="298" r:id="rId14"/>
    <p:sldId id="299" r:id="rId15"/>
    <p:sldId id="305" r:id="rId16"/>
    <p:sldId id="301" r:id="rId17"/>
    <p:sldId id="307" r:id="rId18"/>
    <p:sldId id="302" r:id="rId19"/>
    <p:sldId id="300" r:id="rId20"/>
    <p:sldId id="306" r:id="rId21"/>
    <p:sldId id="303" r:id="rId22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89560" autoAdjust="0"/>
  </p:normalViewPr>
  <p:slideViewPr>
    <p:cSldViewPr>
      <p:cViewPr varScale="1">
        <p:scale>
          <a:sx n="82" d="100"/>
          <a:sy n="82" d="100"/>
        </p:scale>
        <p:origin x="16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BB28BCF7-4D2C-4389-8CEF-A2A7724E7D92}" type="datetimeFigureOut">
              <a:rPr lang="en-US" smtClean="0"/>
              <a:t>3/5/2016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84300" y="1163638"/>
            <a:ext cx="4186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EDB71C07-844B-45A1-9826-6AC86812C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196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71C07-844B-45A1-9826-6AC86812CC6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7332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71C07-844B-45A1-9826-6AC86812CC6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380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71C07-844B-45A1-9826-6AC86812CC6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303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71C07-844B-45A1-9826-6AC86812CC6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503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71C07-844B-45A1-9826-6AC86812CC6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760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71C07-844B-45A1-9826-6AC86812CC6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837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71C07-844B-45A1-9826-6AC86812CC6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709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71C07-844B-45A1-9826-6AC86812CC6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680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71C07-844B-45A1-9826-6AC86812CC6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1091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71C07-844B-45A1-9826-6AC86812CC6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3724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B71C07-844B-45A1-9826-6AC86812CC6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593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092C-8141-4AEE-AC89-5086AB6CFA27}" type="datetimeFigureOut">
              <a:rPr lang="en-US" smtClean="0"/>
              <a:t>3/5/2016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674D0-EDEC-4011-B906-272127EC16C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3482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092C-8141-4AEE-AC89-5086AB6CFA27}" type="datetimeFigureOut">
              <a:rPr lang="en-US" smtClean="0"/>
              <a:t>3/5/2016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674D0-EDEC-4011-B906-272127EC16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422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092C-8141-4AEE-AC89-5086AB6CFA27}" type="datetimeFigureOut">
              <a:rPr lang="en-US" smtClean="0"/>
              <a:t>3/5/2016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674D0-EDEC-4011-B906-272127EC16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6213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092C-8141-4AEE-AC89-5086AB6CFA27}" type="datetimeFigureOut">
              <a:rPr lang="en-US" smtClean="0"/>
              <a:t>3/5/2016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674D0-EDEC-4011-B906-272127EC16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45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092C-8141-4AEE-AC89-5086AB6CFA27}" type="datetimeFigureOut">
              <a:rPr lang="en-US" smtClean="0"/>
              <a:t>3/5/2016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674D0-EDEC-4011-B906-272127EC16C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877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092C-8141-4AEE-AC89-5086AB6CFA27}" type="datetimeFigureOut">
              <a:rPr lang="en-US" smtClean="0"/>
              <a:t>3/5/2016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674D0-EDEC-4011-B906-272127EC16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9286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092C-8141-4AEE-AC89-5086AB6CFA27}" type="datetimeFigureOut">
              <a:rPr lang="en-US" smtClean="0"/>
              <a:t>3/5/2016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674D0-EDEC-4011-B906-272127EC16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7336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092C-8141-4AEE-AC89-5086AB6CFA27}" type="datetimeFigureOut">
              <a:rPr lang="en-US" smtClean="0"/>
              <a:t>3/5/2016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674D0-EDEC-4011-B906-272127EC16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05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092C-8141-4AEE-AC89-5086AB6CFA27}" type="datetimeFigureOut">
              <a:rPr lang="en-US" smtClean="0"/>
              <a:t>3/5/2016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674D0-EDEC-4011-B906-272127EC16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0116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B04092C-8141-4AEE-AC89-5086AB6CFA27}" type="datetimeFigureOut">
              <a:rPr lang="en-US" smtClean="0"/>
              <a:t>3/5/2016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D8674D0-EDEC-4011-B906-272127EC16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7896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4092C-8141-4AEE-AC89-5086AB6CFA27}" type="datetimeFigureOut">
              <a:rPr lang="en-US" smtClean="0"/>
              <a:t>3/5/2016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674D0-EDEC-4011-B906-272127EC16C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588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B04092C-8141-4AEE-AC89-5086AB6CFA27}" type="datetimeFigureOut">
              <a:rPr lang="en-US" smtClean="0"/>
              <a:t>3/5/2016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D8674D0-EDEC-4011-B906-272127EC16C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067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8" r:id="rId1"/>
    <p:sldLayoutId id="2147484189" r:id="rId2"/>
    <p:sldLayoutId id="2147484190" r:id="rId3"/>
    <p:sldLayoutId id="2147484191" r:id="rId4"/>
    <p:sldLayoutId id="2147484192" r:id="rId5"/>
    <p:sldLayoutId id="2147484193" r:id="rId6"/>
    <p:sldLayoutId id="2147484194" r:id="rId7"/>
    <p:sldLayoutId id="2147484195" r:id="rId8"/>
    <p:sldLayoutId id="2147484196" r:id="rId9"/>
    <p:sldLayoutId id="2147484197" r:id="rId10"/>
    <p:sldLayoutId id="214748419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1263" y="2804160"/>
            <a:ext cx="7010400" cy="723899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Algerian" pitchFamily="82" charset="0"/>
              </a:rPr>
              <a:t>The Fountainhead</a:t>
            </a:r>
            <a:r>
              <a:rPr lang="en-US" sz="4000" smtClean="0">
                <a:latin typeface="Algerian" pitchFamily="82" charset="0"/>
              </a:rPr>
              <a:t/>
            </a:r>
            <a:br>
              <a:rPr lang="en-US" sz="4000" smtClean="0">
                <a:latin typeface="Algerian" pitchFamily="82" charset="0"/>
              </a:rPr>
            </a:br>
            <a:r>
              <a:rPr lang="en-US" sz="4000" smtClean="0">
                <a:latin typeface="Algerian" pitchFamily="82" charset="0"/>
              </a:rPr>
              <a:t> </a:t>
            </a:r>
            <a:r>
              <a:rPr lang="en-US" sz="4000" dirty="0" smtClean="0">
                <a:latin typeface="Algerian" pitchFamily="82" charset="0"/>
              </a:rPr>
              <a:t>Score Card From the builder’s desk</a:t>
            </a:r>
            <a:endParaRPr lang="en-US" sz="4000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648200"/>
            <a:ext cx="6858000" cy="990600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/>
              <a:t>Dr. Vijay Pothukuchi, </a:t>
            </a:r>
            <a:r>
              <a:rPr lang="en-US" sz="3600" dirty="0" smtClean="0"/>
              <a:t>CEO</a:t>
            </a:r>
          </a:p>
          <a:p>
            <a:r>
              <a:rPr lang="en-US" sz="3600" dirty="0" smtClean="0"/>
              <a:t>MTI</a:t>
            </a:r>
            <a:endParaRPr lang="en-US" sz="3600" dirty="0"/>
          </a:p>
          <a:p>
            <a:endParaRPr lang="en-US" dirty="0"/>
          </a:p>
        </p:txBody>
      </p:sp>
      <p:pic>
        <p:nvPicPr>
          <p:cNvPr id="4" name="Picture 4" descr="Midas Touc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28600"/>
            <a:ext cx="2057400" cy="148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79167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9170398"/>
              </p:ext>
            </p:extLst>
          </p:nvPr>
        </p:nvGraphicFramePr>
        <p:xfrm>
          <a:off x="152400" y="838200"/>
          <a:ext cx="8839200" cy="5301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133600"/>
                <a:gridCol w="2057400"/>
                <a:gridCol w="2362200"/>
              </a:tblGrid>
              <a:tr h="41743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Standard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Actual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Remark</a:t>
                      </a:r>
                      <a:endParaRPr lang="en-US" dirty="0"/>
                    </a:p>
                  </a:txBody>
                  <a:tcPr anchor="ctr"/>
                </a:tc>
              </a:tr>
              <a:tr h="9829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Parking Area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be able to provide min. 2 parking slots to each customer</a:t>
                      </a:r>
                    </a:p>
                  </a:txBody>
                  <a:tcPr marL="0" marR="0" marT="0" marB="0" anchor="ctr"/>
                </a:tc>
              </a:tr>
              <a:tr h="9829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Parking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Area Design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Two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Layers of Retention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Wall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Parking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Area created by raising the building height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6950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Parking Area Design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25’ Wide and 21’ turning radius RAMP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Your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Rolls Royce can Turn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020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Cellar and Sub Cellar Height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to 15 feet High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Superior Ventilation</a:t>
                      </a:r>
                    </a:p>
                  </a:txBody>
                  <a:tcPr marL="0" marR="0" marT="0" marB="0" anchor="ctr"/>
                </a:tc>
              </a:tr>
              <a:tr h="10020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Parking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Slot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Size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x 18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ft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size parking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Large Parking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Area, Better than the Best Known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7234" y="196334"/>
            <a:ext cx="2585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RIGHT BELOW YOUR FEET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76200"/>
            <a:ext cx="8839200" cy="6705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6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6926452"/>
              </p:ext>
            </p:extLst>
          </p:nvPr>
        </p:nvGraphicFramePr>
        <p:xfrm>
          <a:off x="32535" y="762000"/>
          <a:ext cx="8915400" cy="5523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63"/>
                <a:gridCol w="2249488"/>
                <a:gridCol w="1836737"/>
                <a:gridCol w="2043112"/>
              </a:tblGrid>
              <a:tr h="34345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Actual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Remark</a:t>
                      </a:r>
                      <a:endParaRPr lang="en-US" dirty="0"/>
                    </a:p>
                  </a:txBody>
                  <a:tcPr anchor="ctr"/>
                </a:tc>
              </a:tr>
              <a:tr h="11448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 Supply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Pressurized Water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Uniform Water Pressure in all apartments and all bathrooms</a:t>
                      </a:r>
                    </a:p>
                  </a:txBody>
                  <a:tcPr marL="0" marR="0" marT="0" marB="0" anchor="ctr"/>
                </a:tc>
              </a:tr>
              <a:tr h="14310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 Supply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Bath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Mixer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Hot and Cold Water in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Faucets, including Kitchen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 mixer in all faucets and wherever there is a geyser connection, hot water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2073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Backup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24/7 DG back up of 2.5 KVA per apartment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Higher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redundancy and better service level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2073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Panel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Design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Panels,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Multiple Levels of Protection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Robust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Design as if for a commercial complex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6200" y="196334"/>
            <a:ext cx="20853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WATER AND POWER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76200"/>
            <a:ext cx="8991600" cy="6705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85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7524996"/>
              </p:ext>
            </p:extLst>
          </p:nvPr>
        </p:nvGraphicFramePr>
        <p:xfrm>
          <a:off x="76200" y="762001"/>
          <a:ext cx="8915400" cy="5551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8850"/>
                <a:gridCol w="2228850"/>
                <a:gridCol w="2228850"/>
                <a:gridCol w="2228850"/>
              </a:tblGrid>
              <a:tr h="35722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Actual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Remark</a:t>
                      </a:r>
                      <a:endParaRPr lang="en-US" dirty="0"/>
                    </a:p>
                  </a:txBody>
                  <a:tcPr anchor="ctr"/>
                </a:tc>
              </a:tr>
              <a:tr h="11907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Support Services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Service Rooms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 site Dhobi, Electrician,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Plumber, Security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 Servant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Quarters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9158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Intercom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ENTIRE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BUILDING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services are approachable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9158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Security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Internet Enabled Security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High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Definition Cameras, 3 Security Rooms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1907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 Wash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 facility and Drainage facility to wash car in EVERY parking </a:t>
                      </a:r>
                    </a:p>
                  </a:txBody>
                  <a:tcPr marL="0" marR="0" marT="0" marB="0" anchor="ctr"/>
                </a:tc>
              </a:tr>
              <a:tr h="9158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Garbage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Garbage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Room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Separate Garbage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Room With Bins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52400" y="234434"/>
            <a:ext cx="21360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THE LIST CONTINUES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200"/>
            <a:ext cx="9067800" cy="6705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68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C.BRAND MATTERS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52400" y="76200"/>
            <a:ext cx="8839200" cy="6705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283249" y="2967335"/>
            <a:ext cx="65775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Meet or Beat the Spec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859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2778337"/>
              </p:ext>
            </p:extLst>
          </p:nvPr>
        </p:nvGraphicFramePr>
        <p:xfrm>
          <a:off x="17417" y="482543"/>
          <a:ext cx="9144000" cy="5985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35960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Actual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Remark</a:t>
                      </a:r>
                      <a:endParaRPr lang="en-US" dirty="0"/>
                    </a:p>
                  </a:txBody>
                  <a:tcPr anchor="ctr"/>
                </a:tc>
              </a:tr>
              <a:tr h="12583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Footings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Earthquake Resistant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Yes,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it is indeed done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Most projects claim but we have actually done it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7980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Brick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Brick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AAC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Aerated Autoclave Brick costs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2-3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times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More. Thermal resistance,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Light Weight, Stronger and Eco Friendly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1986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Ready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Mix Concrete (RMC)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Multiple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Grades As Appropriate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RMC with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Gelinium</a:t>
                      </a:r>
                      <a:endParaRPr lang="en-US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Fiber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Used for constructing Irrigation Dams, Strong and Water Tight</a:t>
                      </a:r>
                    </a:p>
                  </a:txBody>
                  <a:tcPr marL="0" marR="0" marT="0" marB="0" anchor="ctr"/>
                </a:tc>
              </a:tr>
              <a:tr h="5993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Cement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Standard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Make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Bharathi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Ultratech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Only Premium Brands are used</a:t>
                      </a:r>
                    </a:p>
                  </a:txBody>
                  <a:tcPr marL="0" marR="0" marT="0" marB="0" anchor="ctr"/>
                </a:tc>
              </a:tr>
              <a:tr h="7042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Steel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Vizag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Tata and Jindal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Only Premium Brands are used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7417" y="113211"/>
            <a:ext cx="38671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BRAND MATTERS </a:t>
            </a:r>
            <a:r>
              <a:rPr lang="en-US" dirty="0" smtClean="0">
                <a:solidFill>
                  <a:schemeClr val="accent1"/>
                </a:solidFill>
              </a:rPr>
              <a:t>: BRICK AND MORTAR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200"/>
            <a:ext cx="9144000" cy="6705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15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3172958"/>
              </p:ext>
            </p:extLst>
          </p:nvPr>
        </p:nvGraphicFramePr>
        <p:xfrm>
          <a:off x="76200" y="507423"/>
          <a:ext cx="8991600" cy="5714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7900"/>
                <a:gridCol w="2247900"/>
                <a:gridCol w="2247900"/>
                <a:gridCol w="2247900"/>
              </a:tblGrid>
              <a:tr h="102219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Actual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Remark</a:t>
                      </a:r>
                      <a:endParaRPr lang="en-US" dirty="0"/>
                    </a:p>
                  </a:txBody>
                  <a:tcPr anchor="ctr"/>
                </a:tc>
              </a:tr>
              <a:tr h="10221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Cistern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Parry/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Gaberit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World Leaders</a:t>
                      </a:r>
                    </a:p>
                  </a:txBody>
                  <a:tcPr marL="0" marR="0" marT="0" marB="0" anchor="ctr"/>
                </a:tc>
              </a:tr>
              <a:tr h="10221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 Fittings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Jaguar</a:t>
                      </a:r>
                    </a:p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Hansgrohe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World Leaders</a:t>
                      </a:r>
                    </a:p>
                  </a:txBody>
                  <a:tcPr marL="0" marR="0" marT="0" marB="0" anchor="ctr"/>
                </a:tc>
              </a:tr>
              <a:tr h="968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Ceramic ware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Parry/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Cera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Villeroy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Boch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Duravit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and Toto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World Leaders</a:t>
                      </a:r>
                    </a:p>
                  </a:txBody>
                  <a:tcPr marL="0" marR="0" marT="0" marB="0" anchor="ctr"/>
                </a:tc>
              </a:tr>
              <a:tr h="16803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Kitchen Sink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Carasyl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Premium Sinks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American Branded Sinks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76200" y="164069"/>
            <a:ext cx="3051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BRAND MATTERS: CP FITTINGS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200"/>
            <a:ext cx="9067800" cy="6705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41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5463287"/>
              </p:ext>
            </p:extLst>
          </p:nvPr>
        </p:nvGraphicFramePr>
        <p:xfrm>
          <a:off x="76200" y="533401"/>
          <a:ext cx="8991600" cy="5782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7900"/>
                <a:gridCol w="2247900"/>
                <a:gridCol w="2247900"/>
                <a:gridCol w="2247900"/>
              </a:tblGrid>
              <a:tr h="356945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Actual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Remark</a:t>
                      </a:r>
                      <a:endParaRPr lang="en-US" dirty="0"/>
                    </a:p>
                  </a:txBody>
                  <a:tcPr anchor="ctr"/>
                </a:tc>
              </a:tr>
              <a:tr h="116020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Main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Doors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Teak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Door with Melamine Finish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Teak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Door with PU Polish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Polyurethane Polish is superior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for protection and looks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87015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Main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Doors Locks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Yale Locks imported from USA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Premium Antique Finish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18981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Internal Doors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Flush Doors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Shakthi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-Harman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Harman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 a German Company and a world leader in this segment</a:t>
                      </a:r>
                    </a:p>
                  </a:txBody>
                  <a:tcPr marL="0" marR="0" marT="0" marB="0" anchor="ctr"/>
                </a:tc>
              </a:tr>
              <a:tr h="94806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Internal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Door Locks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Stanley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Locks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Stanley American Imported Locks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18981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Windows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Aluminium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/UPVC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Shakti-Harman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Harman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 a German Company and a world leader in this segment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76200" y="120135"/>
            <a:ext cx="2739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BRAND </a:t>
            </a:r>
            <a:r>
              <a:rPr lang="en-US" dirty="0" smtClean="0">
                <a:solidFill>
                  <a:schemeClr val="accent1"/>
                </a:solidFill>
              </a:rPr>
              <a:t>MATTERS: JOINERY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200"/>
            <a:ext cx="9144000" cy="6705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6876428"/>
              </p:ext>
            </p:extLst>
          </p:nvPr>
        </p:nvGraphicFramePr>
        <p:xfrm>
          <a:off x="76200" y="533401"/>
          <a:ext cx="899160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7900"/>
                <a:gridCol w="2247900"/>
                <a:gridCol w="2247900"/>
                <a:gridCol w="2247900"/>
              </a:tblGrid>
              <a:tr h="35012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Actual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Remark</a:t>
                      </a:r>
                      <a:endParaRPr lang="en-US" dirty="0"/>
                    </a:p>
                  </a:txBody>
                  <a:tcPr anchor="ctr"/>
                </a:tc>
              </a:tr>
              <a:tr h="9120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Corridor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Flooring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 Colored Granite Finish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Premium and Appropriate Quality Granite Used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8753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Room Flooring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2x2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Single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Charge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Vitrified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800x800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Double Charged Nano Vitrified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Higher options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were also available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 an upgrade</a:t>
                      </a:r>
                    </a:p>
                  </a:txBody>
                  <a:tcPr marL="0" marR="0" marT="0" marB="0" anchor="ctr"/>
                </a:tc>
              </a:tr>
              <a:tr h="1167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Kitchen Flooring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Ceramic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Flooring Johnson/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Nitco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800x800 Double Charged Nano Vitrified</a:t>
                      </a: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Higher Cost Premium Product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5835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Bathroom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Flooring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Ceramic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Flooring Johnson/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Nitco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1x2 Digital Tiles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Designer Tiles</a:t>
                      </a:r>
                    </a:p>
                  </a:txBody>
                  <a:tcPr marL="0" marR="0" marT="0" marB="0" anchor="ctr"/>
                </a:tc>
              </a:tr>
              <a:tr h="5835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Utility Flooring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Skid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Skid RAK Flooring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Premium Brand RAK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167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Balcony Flooring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 Skid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800x800 Double Charged Nano Vitrified</a:t>
                      </a: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Same premium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flooring that is used in rooms has been used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76200" y="120135"/>
            <a:ext cx="28884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BRAND </a:t>
            </a:r>
            <a:r>
              <a:rPr lang="en-US" dirty="0" smtClean="0">
                <a:solidFill>
                  <a:schemeClr val="accent1"/>
                </a:solidFill>
              </a:rPr>
              <a:t>MATTERS: FLOORING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200"/>
            <a:ext cx="9144000" cy="6781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4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1546716"/>
              </p:ext>
            </p:extLst>
          </p:nvPr>
        </p:nvGraphicFramePr>
        <p:xfrm>
          <a:off x="0" y="533401"/>
          <a:ext cx="9144000" cy="6248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677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Actual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Remark</a:t>
                      </a:r>
                      <a:endParaRPr lang="en-US" dirty="0"/>
                    </a:p>
                  </a:txBody>
                  <a:tcPr anchor="ctr"/>
                </a:tc>
              </a:tr>
              <a:tr h="11141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False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Roofing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Boral Channels and Boral Boards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Boral is an American Company with International Repute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1141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Putty Internal and External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Altec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Birla Putty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Cement Based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Puttty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for 100%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 project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6711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Internal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Paint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Asian Tractor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ICI </a:t>
                      </a:r>
                      <a:r>
                        <a:rPr lang="fr-FR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Dulux</a:t>
                      </a:r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Acrylic</a:t>
                      </a:r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Emulsion (Asian </a:t>
                      </a:r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Premium </a:t>
                      </a:r>
                      <a:r>
                        <a:rPr lang="fr-FR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equal</a:t>
                      </a:r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Higher grade Paint</a:t>
                      </a:r>
                    </a:p>
                  </a:txBody>
                  <a:tcPr marL="0" marR="0" marT="0" marB="0" anchor="ctr"/>
                </a:tc>
              </a:tr>
              <a:tr h="16711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External Paint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Asian/ICI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Standard Make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ICI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Dulux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Weather Shield Exterior Emulsion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Premium All Weather Paint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120135"/>
            <a:ext cx="35976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BRAND </a:t>
            </a:r>
            <a:r>
              <a:rPr lang="en-US" dirty="0" smtClean="0">
                <a:solidFill>
                  <a:schemeClr val="accent1"/>
                </a:solidFill>
              </a:rPr>
              <a:t>MATTERS: PUTTY AND PAINT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200"/>
            <a:ext cx="9144000" cy="6781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5789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9852650"/>
              </p:ext>
            </p:extLst>
          </p:nvPr>
        </p:nvGraphicFramePr>
        <p:xfrm>
          <a:off x="14893" y="533401"/>
          <a:ext cx="9067800" cy="5791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6950"/>
                <a:gridCol w="2266950"/>
                <a:gridCol w="2266950"/>
                <a:gridCol w="2266950"/>
              </a:tblGrid>
              <a:tr h="87191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Actual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Remark</a:t>
                      </a:r>
                      <a:endParaRPr lang="en-US" dirty="0"/>
                    </a:p>
                  </a:txBody>
                  <a:tcPr anchor="ctr"/>
                </a:tc>
              </a:tr>
              <a:tr h="8719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Electrical Panels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L&amp;T and Hagar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World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Leaders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8719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Distribution Boards and MCBs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Legrand/Hagar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Hagar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World Leaders</a:t>
                      </a:r>
                    </a:p>
                  </a:txBody>
                  <a:tcPr marL="0" marR="0" marT="0" marB="0" anchor="ctr"/>
                </a:tc>
              </a:tr>
              <a:tr h="8719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Wiring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L&amp;T/RR/Anchor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Havel/RR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FRL, higher grade than FR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03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Switches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Legrand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Mozaic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Arteor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(Legrand)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Highest Legrand Product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7956" y="100930"/>
            <a:ext cx="30006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BRAND MATTERS: ELECTRICAL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200"/>
            <a:ext cx="9144000" cy="6705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12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542" y="-81643"/>
            <a:ext cx="6781800" cy="1600200"/>
          </a:xfrm>
        </p:spPr>
        <p:txBody>
          <a:bodyPr>
            <a:normAutofit/>
          </a:bodyPr>
          <a:lstStyle/>
          <a:p>
            <a:r>
              <a:rPr lang="en-US" dirty="0" smtClean="0"/>
              <a:t>Let’s Review Our Score 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A. Timelines: Target vs. Achieved</a:t>
            </a:r>
          </a:p>
          <a:p>
            <a:r>
              <a:rPr lang="en-US" sz="2400" dirty="0" smtClean="0"/>
              <a:t>B. Amenities: Agreed vs. Actual/Planned</a:t>
            </a:r>
          </a:p>
          <a:p>
            <a:r>
              <a:rPr lang="en-US" sz="2400" dirty="0" smtClean="0"/>
              <a:t>C. Specifications: Agreed vs. Actual</a:t>
            </a:r>
          </a:p>
          <a:p>
            <a:r>
              <a:rPr lang="en-US" sz="2400" dirty="0" smtClean="0"/>
              <a:t>D. Life Begins at The Fountainhead:  A Discussion on Future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61976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1648195"/>
              </p:ext>
            </p:extLst>
          </p:nvPr>
        </p:nvGraphicFramePr>
        <p:xfrm>
          <a:off x="0" y="533401"/>
          <a:ext cx="9144000" cy="5714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5857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Actual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Remark</a:t>
                      </a:r>
                      <a:endParaRPr lang="en-US" dirty="0"/>
                    </a:p>
                  </a:txBody>
                  <a:tcPr anchor="ctr"/>
                </a:tc>
              </a:tr>
              <a:tr h="6387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Elevators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Johnson/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Schindler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Higher grade premium elevators</a:t>
                      </a:r>
                    </a:p>
                  </a:txBody>
                  <a:tcPr marL="0" marR="0" marT="0" marB="0" anchor="ctr"/>
                </a:tc>
              </a:tr>
              <a:tr h="6387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STP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Thermax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World Leaders</a:t>
                      </a:r>
                    </a:p>
                  </a:txBody>
                  <a:tcPr marL="0" marR="0" marT="0" marB="0" anchor="ctr"/>
                </a:tc>
              </a:tr>
              <a:tr h="9629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 Treatment Plant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Thermax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World Leaders</a:t>
                      </a:r>
                    </a:p>
                  </a:txBody>
                  <a:tcPr marL="0" marR="0" marT="0" marB="0" anchor="ctr"/>
                </a:tc>
              </a:tr>
              <a:tr h="9629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 Pressure Motors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Grundting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World Leaders</a:t>
                      </a:r>
                    </a:p>
                  </a:txBody>
                  <a:tcPr marL="0" marR="0" marT="0" marB="0" anchor="ctr"/>
                </a:tc>
              </a:tr>
              <a:tr h="9629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Shingles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Covering Domes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Onduline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French Market Leader and an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International Brand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9629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Children’s Play Equipment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Arihant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India’s Market Leader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-37011" y="177132"/>
            <a:ext cx="3965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BRAND </a:t>
            </a:r>
            <a:r>
              <a:rPr lang="en-US" dirty="0" smtClean="0">
                <a:solidFill>
                  <a:schemeClr val="accent1"/>
                </a:solidFill>
              </a:rPr>
              <a:t>MATTERS: COMMON AMENITIES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76200"/>
            <a:ext cx="9144000" cy="6781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8962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</a:t>
            </a:r>
            <a:r>
              <a:rPr lang="en-US" dirty="0" smtClean="0"/>
              <a:t>. LIFE BEGINS AT THE FOUNTAINHEAD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52400" y="76200"/>
            <a:ext cx="8839200" cy="6705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36848" y="2967335"/>
            <a:ext cx="767030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Living Together by Choice-</a:t>
            </a:r>
            <a:endParaRPr lang="en-US" sz="5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algn="ctr"/>
            <a:r>
              <a:rPr lang="en-US" sz="5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Fountainhead for Future</a:t>
            </a:r>
          </a:p>
        </p:txBody>
      </p:sp>
    </p:spTree>
    <p:extLst>
      <p:ext uri="{BB962C8B-B14F-4D97-AF65-F5344CB8AC3E}">
        <p14:creationId xmlns:p14="http://schemas.microsoft.com/office/powerpoint/2010/main" val="4248851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TIME LINES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52400" y="76200"/>
            <a:ext cx="8839200" cy="6705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170978" y="2967335"/>
            <a:ext cx="680205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Let’s Look Around And </a:t>
            </a:r>
          </a:p>
          <a:p>
            <a:pPr algn="ctr"/>
            <a:r>
              <a:rPr lang="en-US" sz="5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See How We Did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3136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696200" cy="9144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Algerian" pitchFamily="82" charset="0"/>
              </a:rPr>
              <a:t>JUST ONE GLIMPSE</a:t>
            </a:r>
            <a:endParaRPr lang="en-US" sz="4400" dirty="0">
              <a:latin typeface="Algerian" pitchFamily="82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2712389"/>
              </p:ext>
            </p:extLst>
          </p:nvPr>
        </p:nvGraphicFramePr>
        <p:xfrm>
          <a:off x="762000" y="2057400"/>
          <a:ext cx="7543800" cy="3259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2514600"/>
                <a:gridCol w="2514600"/>
              </a:tblGrid>
              <a:tr h="81481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TARGET DATE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LANDED DATE</a:t>
                      </a:r>
                      <a:endParaRPr lang="en-US" dirty="0"/>
                    </a:p>
                  </a:txBody>
                  <a:tcPr anchor="ctr"/>
                </a:tc>
              </a:tr>
              <a:tr h="81481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MOU SIGNING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AUG, 2011</a:t>
                      </a:r>
                      <a:endParaRPr lang="en-US" dirty="0"/>
                    </a:p>
                  </a:txBody>
                  <a:tcPr anchor="ctr"/>
                </a:tc>
              </a:tr>
              <a:tr h="81481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GHMC PERMISSION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MAR, 2013</a:t>
                      </a:r>
                      <a:endParaRPr lang="en-US" dirty="0"/>
                    </a:p>
                  </a:txBody>
                  <a:tcPr anchor="ctr"/>
                </a:tc>
              </a:tr>
              <a:tr h="81481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HANDOVER DATE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MAR, 2016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FEB, 2016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52400" y="76200"/>
            <a:ext cx="8839200" cy="6705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14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B. </a:t>
            </a:r>
            <a:r>
              <a:rPr lang="en-US" dirty="0" smtClean="0"/>
              <a:t>Features </a:t>
            </a:r>
            <a:r>
              <a:rPr lang="en-US" dirty="0"/>
              <a:t>for </a:t>
            </a:r>
            <a:r>
              <a:rPr lang="en-US" dirty="0" smtClean="0"/>
              <a:t>you to enjoy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52400" y="76200"/>
            <a:ext cx="8839200" cy="6705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780210" y="2967335"/>
            <a:ext cx="55835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Opulent Amenities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314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2331105"/>
              </p:ext>
            </p:extLst>
          </p:nvPr>
        </p:nvGraphicFramePr>
        <p:xfrm>
          <a:off x="47740" y="685800"/>
          <a:ext cx="9067800" cy="5783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6950"/>
                <a:gridCol w="2266950"/>
                <a:gridCol w="2266950"/>
                <a:gridCol w="2266950"/>
              </a:tblGrid>
              <a:tr h="64634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Actual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Remark</a:t>
                      </a:r>
                      <a:endParaRPr lang="en-US" dirty="0"/>
                    </a:p>
                  </a:txBody>
                  <a:tcPr anchor="ctr"/>
                </a:tc>
              </a:tr>
              <a:tr h="17158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Extra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Open Area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Yards of Extra Land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 additional 240 yards of land acquired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left as open space for children’s park area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2583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Front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Area Gardening (Outside Building)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feet road to building gardening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Used for elevation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beauty rather than expanding built up area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943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Majestic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Entrance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Double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Height Entrance Doors and Corridor Chandeliers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Only For A Block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943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Clubhouse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Legitimate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GHMC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approved Design</a:t>
                      </a:r>
                    </a:p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6000 </a:t>
                      </a:r>
                      <a:r>
                        <a:rPr lang="en-US" sz="20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sft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equivalent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Dedicated standalone clubhouse, feature of a large housing ventures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" y="196725"/>
            <a:ext cx="2211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AT THE VERY OUTSET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6781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79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3045197"/>
              </p:ext>
            </p:extLst>
          </p:nvPr>
        </p:nvGraphicFramePr>
        <p:xfrm>
          <a:off x="76200" y="685801"/>
          <a:ext cx="8915400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8850"/>
                <a:gridCol w="2228850"/>
                <a:gridCol w="2228850"/>
                <a:gridCol w="2228850"/>
              </a:tblGrid>
              <a:tr h="62229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Actual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Remark</a:t>
                      </a:r>
                      <a:endParaRPr lang="en-US" dirty="0"/>
                    </a:p>
                  </a:txBody>
                  <a:tcPr anchor="ctr"/>
                </a:tc>
              </a:tr>
              <a:tr h="10128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Swimming Pools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Swimming Pool in Clubhouse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Infinity Swimming Pool on Terrace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25ft x 45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ft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Terrace Level Swimming Pool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128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Gym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in Clubhouse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 Additional Gym for Each Block on Terrace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Gyms for just 70 families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128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Designer Landscaping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 Landscaping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Landscaping on 100% area of a bird's eye sight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8889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Children’s Play Areas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Children’s Play Areas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Separate Areas for Toddlers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1282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Interaction Areas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interaction centers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Designed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 create a sense of community living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63286" y="228497"/>
            <a:ext cx="14891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UBER LUXURY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76200"/>
            <a:ext cx="8991600" cy="6781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85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6012774"/>
              </p:ext>
            </p:extLst>
          </p:nvPr>
        </p:nvGraphicFramePr>
        <p:xfrm>
          <a:off x="152400" y="685801"/>
          <a:ext cx="8839200" cy="5579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133600"/>
                <a:gridCol w="2057400"/>
                <a:gridCol w="2362200"/>
              </a:tblGrid>
              <a:tr h="44602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Standard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Actual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Remark</a:t>
                      </a:r>
                      <a:endParaRPr lang="en-US" dirty="0"/>
                    </a:p>
                  </a:txBody>
                  <a:tcPr anchor="ctr"/>
                </a:tc>
              </a:tr>
              <a:tr h="1050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Elevation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Expensive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Classic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Spanish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Elevation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Floor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High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Mega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Pergolas Around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the Complex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for Majestic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feeling</a:t>
                      </a:r>
                    </a:p>
                  </a:txBody>
                  <a:tcPr marL="0" marR="0" marT="0" marB="0" anchor="ctr"/>
                </a:tc>
              </a:tr>
              <a:tr h="1050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External Cladding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feet High Natural Stone Cladding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Aesthetic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Limestone Cladding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50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Area Granite Cladding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Select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Areas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Extensive Granite Cladding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More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than 60,000 SFT of Granite Consumed for the Project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7426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Area False Roofing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False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Roofing in the Entire Project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Defines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Common Area Character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0706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 Area Lighting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Regular/CFL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LED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Saves power, Improved elegance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7234" y="196334"/>
            <a:ext cx="2736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ELEVATION AND CLADDING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76200"/>
            <a:ext cx="8839200" cy="6705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69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627796"/>
              </p:ext>
            </p:extLst>
          </p:nvPr>
        </p:nvGraphicFramePr>
        <p:xfrm>
          <a:off x="111087" y="565666"/>
          <a:ext cx="8763000" cy="585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750"/>
                <a:gridCol w="2190750"/>
                <a:gridCol w="2190750"/>
                <a:gridCol w="21907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Item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Standard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Actual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Remark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Balconies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ft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Deep (or Less)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 </a:t>
                      </a:r>
                      <a:r>
                        <a:rPr lang="en-US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ft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Deep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Typical apartments are stingy on the balcony size and thus restricting usability. The Fountainhead balconies are deep and spacious, allowing one to grow a private garden.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Balconies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 Supply to Enable Gardening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Most balconies have water supply.</a:t>
                      </a:r>
                      <a:endParaRPr lang="en-US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Balconies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Provision for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installing ceiling fan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Some customers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desire to have  ceiling fans in their balconies. Such provision may be achieved at extra cost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33400" y="196334"/>
            <a:ext cx="32235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LIFE IS SAVOURED IN BALCONIES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76200"/>
            <a:ext cx="8991600" cy="6705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8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1542</TotalTime>
  <Words>1219</Words>
  <Application>Microsoft Office PowerPoint</Application>
  <PresentationFormat>On-screen Show (4:3)</PresentationFormat>
  <Paragraphs>377</Paragraphs>
  <Slides>21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Algerian</vt:lpstr>
      <vt:lpstr>Calibri</vt:lpstr>
      <vt:lpstr>Calibri Light</vt:lpstr>
      <vt:lpstr>Retrospect</vt:lpstr>
      <vt:lpstr>The Fountainhead  Score Card From the builder’s desk</vt:lpstr>
      <vt:lpstr>Let’s Review Our Score Card</vt:lpstr>
      <vt:lpstr>A. TIME LINES</vt:lpstr>
      <vt:lpstr>JUST ONE GLIMPSE</vt:lpstr>
      <vt:lpstr>B. Features for you to enjoy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C.BRAND MATTERS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D. LIFE BEGINS AT THE FOUNTAINHEAD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user4</dc:creator>
  <cp:lastModifiedBy>Vijay Pothukuchi</cp:lastModifiedBy>
  <cp:revision>148</cp:revision>
  <cp:lastPrinted>2015-10-24T04:00:09Z</cp:lastPrinted>
  <dcterms:created xsi:type="dcterms:W3CDTF">2013-01-18T08:17:13Z</dcterms:created>
  <dcterms:modified xsi:type="dcterms:W3CDTF">2016-03-05T16:14:08Z</dcterms:modified>
</cp:coreProperties>
</file>